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59" r:id="rId6"/>
    <p:sldId id="261" r:id="rId7"/>
    <p:sldId id="263" r:id="rId8"/>
    <p:sldId id="266" r:id="rId9"/>
    <p:sldId id="264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AC89-31C5-4DFE-97B6-83DA26A0AF7B}" type="datetimeFigureOut">
              <a:rPr lang="ru-RU" smtClean="0"/>
              <a:t>14.09.2021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765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AC89-31C5-4DFE-97B6-83DA26A0AF7B}" type="datetimeFigureOut">
              <a:rPr lang="ru-RU" smtClean="0"/>
              <a:t>14.09.2021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434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AC89-31C5-4DFE-97B6-83DA26A0AF7B}" type="datetimeFigureOut">
              <a:rPr lang="ru-RU" smtClean="0"/>
              <a:t>14.09.2021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313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AC89-31C5-4DFE-97B6-83DA26A0AF7B}" type="datetimeFigureOut">
              <a:rPr lang="ru-RU" smtClean="0"/>
              <a:t>14.09.2021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536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AC89-31C5-4DFE-97B6-83DA26A0AF7B}" type="datetimeFigureOut">
              <a:rPr lang="ru-RU" smtClean="0"/>
              <a:t>14.09.2021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1221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AC89-31C5-4DFE-97B6-83DA26A0AF7B}" type="datetimeFigureOut">
              <a:rPr lang="ru-RU" smtClean="0"/>
              <a:t>14.09.2021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47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AC89-31C5-4DFE-97B6-83DA26A0AF7B}" type="datetimeFigureOut">
              <a:rPr lang="ru-RU" smtClean="0"/>
              <a:t>14.09.2021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550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AC89-31C5-4DFE-97B6-83DA26A0AF7B}" type="datetimeFigureOut">
              <a:rPr lang="ru-RU" smtClean="0"/>
              <a:t>14.09.2021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8623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AC89-31C5-4DFE-97B6-83DA26A0AF7B}" type="datetimeFigureOut">
              <a:rPr lang="ru-RU" smtClean="0"/>
              <a:t>14.09.2021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40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AC89-31C5-4DFE-97B6-83DA26A0AF7B}" type="datetimeFigureOut">
              <a:rPr lang="ru-RU" smtClean="0"/>
              <a:t>14.09.2021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8028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AC89-31C5-4DFE-97B6-83DA26A0AF7B}" type="datetimeFigureOut">
              <a:rPr lang="ru-RU" smtClean="0"/>
              <a:t>14.09.2021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3739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BAC89-31C5-4DFE-97B6-83DA26A0AF7B}" type="datetimeFigureOut">
              <a:rPr lang="ru-RU" smtClean="0"/>
              <a:t>14.09.2021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9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919194"/>
          </a:xfrm>
        </p:spPr>
        <p:txBody>
          <a:bodyPr>
            <a:normAutofit/>
          </a:bodyPr>
          <a:lstStyle/>
          <a:p>
            <a:r>
              <a:rPr lang="ru-RU" dirty="0" smtClean="0"/>
              <a:t>Лекция 2.</a:t>
            </a:r>
            <a:br>
              <a:rPr lang="ru-RU" dirty="0" smtClean="0"/>
            </a:br>
            <a:r>
              <a:rPr lang="ru-RU" dirty="0" smtClean="0"/>
              <a:t> </a:t>
            </a:r>
            <a:br>
              <a:rPr lang="ru-RU" dirty="0" smtClean="0"/>
            </a:br>
            <a:r>
              <a:rPr lang="ru-RU" b="1" dirty="0">
                <a:solidFill>
                  <a:srgbClr val="0070C0"/>
                </a:solidFill>
              </a:rPr>
              <a:t>РАДИАЦИОННЫЙ РЕЖИМ АТМОСФЕРЫ </a:t>
            </a:r>
          </a:p>
        </p:txBody>
      </p:sp>
    </p:spTree>
    <p:extLst>
      <p:ext uri="{BB962C8B-B14F-4D97-AF65-F5344CB8AC3E}">
        <p14:creationId xmlns:p14="http://schemas.microsoft.com/office/powerpoint/2010/main" val="4270108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2907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План лекции: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/>
              <a:t>Солнечная радиация и радиационный баланс земной </a:t>
            </a:r>
            <a:r>
              <a:rPr lang="ru-RU" dirty="0" smtClean="0"/>
              <a:t>поверхности.</a:t>
            </a:r>
          </a:p>
          <a:p>
            <a:pPr marL="0" indent="0">
              <a:buNone/>
            </a:pPr>
            <a:r>
              <a:rPr lang="ru-RU" i="1" dirty="0" smtClean="0"/>
              <a:t>1.1 Виды </a:t>
            </a:r>
            <a:r>
              <a:rPr lang="ru-RU" i="1" dirty="0"/>
              <a:t>потоков солнечной радиации</a:t>
            </a:r>
            <a:r>
              <a:rPr lang="ru-RU" i="1" dirty="0" smtClean="0"/>
              <a:t>.</a:t>
            </a:r>
          </a:p>
          <a:p>
            <a:pPr marL="0" indent="0">
              <a:buNone/>
            </a:pPr>
            <a:r>
              <a:rPr lang="ru-RU" i="1" dirty="0" smtClean="0"/>
              <a:t>1.2</a:t>
            </a:r>
            <a:r>
              <a:rPr lang="ru-RU" i="1" dirty="0" smtClean="0"/>
              <a:t> </a:t>
            </a:r>
            <a:r>
              <a:rPr lang="ru-RU" i="1" dirty="0"/>
              <a:t>Понятие альбедо, эффективного излучения и радиационного баланса земной поверхности). </a:t>
            </a:r>
            <a:endParaRPr lang="ru-RU" i="1" dirty="0" smtClean="0"/>
          </a:p>
        </p:txBody>
      </p:sp>
    </p:spTree>
    <p:extLst>
      <p:ext uri="{BB962C8B-B14F-4D97-AF65-F5344CB8AC3E}">
        <p14:creationId xmlns:p14="http://schemas.microsoft.com/office/powerpoint/2010/main" val="3208727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Литература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85103"/>
            <a:ext cx="10515600" cy="489186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err="1" smtClean="0"/>
              <a:t>Захаровская</a:t>
            </a:r>
            <a:r>
              <a:rPr lang="ru-RU" dirty="0" smtClean="0"/>
              <a:t> Н. Н. Метеорология и климатология / Н. Н. </a:t>
            </a:r>
            <a:r>
              <a:rPr lang="ru-RU" dirty="0" err="1" smtClean="0"/>
              <a:t>Захаровская</a:t>
            </a:r>
            <a:r>
              <a:rPr lang="ru-RU" dirty="0" smtClean="0"/>
              <a:t>, В. В. </a:t>
            </a:r>
            <a:r>
              <a:rPr lang="ru-RU" dirty="0" err="1" smtClean="0"/>
              <a:t>Ильинич</a:t>
            </a:r>
            <a:r>
              <a:rPr lang="ru-RU" dirty="0" smtClean="0"/>
              <a:t>. – М.: Колос, 2005. 127 с.: ил. - (Учебники и учеб. пособия для студентов </a:t>
            </a:r>
            <a:r>
              <a:rPr lang="ru-RU" dirty="0" err="1" smtClean="0"/>
              <a:t>высш</a:t>
            </a:r>
            <a:r>
              <a:rPr lang="ru-RU" dirty="0" smtClean="0"/>
              <a:t>. учеб. заведений). - ISBN 5-9532-0136-2.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Хромов С. П., </a:t>
            </a:r>
            <a:r>
              <a:rPr lang="ru-RU" dirty="0" err="1" smtClean="0"/>
              <a:t>Петросянц</a:t>
            </a:r>
            <a:r>
              <a:rPr lang="ru-RU" dirty="0" smtClean="0"/>
              <a:t> М. А. Метеорология и климатология / С. П. Хромов, М. А. </a:t>
            </a:r>
            <a:r>
              <a:rPr lang="ru-RU" dirty="0" err="1" smtClean="0"/>
              <a:t>Петросянц</a:t>
            </a:r>
            <a:r>
              <a:rPr lang="ru-RU" dirty="0" smtClean="0"/>
              <a:t>. – 6-е изд., </a:t>
            </a:r>
            <a:r>
              <a:rPr lang="ru-RU" dirty="0" err="1" smtClean="0"/>
              <a:t>перераб</a:t>
            </a:r>
            <a:r>
              <a:rPr lang="ru-RU" dirty="0" smtClean="0"/>
              <a:t>. и доп. - М.: Изд. МГУ, 2004. 582 с. - (Классический университетский учебник). - ISBN 5-211-04847-4. - ISBN 5-9532-0267-9.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Михайлов В. Н. Гидрология: Учебник для вузов / В. Н. Михайлов, А. Д. Добровольский, С. А. Добролюбов. – 3-е изд., стер. – М.: </a:t>
            </a:r>
            <a:r>
              <a:rPr lang="ru-RU" dirty="0" err="1" smtClean="0"/>
              <a:t>Высш</a:t>
            </a:r>
            <a:r>
              <a:rPr lang="ru-RU" dirty="0" smtClean="0"/>
              <a:t>. </a:t>
            </a:r>
            <a:r>
              <a:rPr lang="ru-RU" dirty="0" err="1" smtClean="0"/>
              <a:t>шк</a:t>
            </a:r>
            <a:r>
              <a:rPr lang="ru-RU" dirty="0" smtClean="0"/>
              <a:t>., 2008. – 463 с. - ISBN 978-5-06-005815-4.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err="1" smtClean="0"/>
              <a:t>Вилесов</a:t>
            </a:r>
            <a:r>
              <a:rPr lang="ru-RU" dirty="0" smtClean="0"/>
              <a:t> Е.Н., Науменко А.А., Веселова Л.К., </a:t>
            </a:r>
            <a:r>
              <a:rPr lang="ru-RU" dirty="0" err="1" smtClean="0"/>
              <a:t>Аубекеров</a:t>
            </a:r>
            <a:r>
              <a:rPr lang="ru-RU" dirty="0" smtClean="0"/>
              <a:t> Б.Ж. Физическая география Казахстана/Учебное пособие. — Под общ. ред. А.А. Науменко. — Алматы: Казак </a:t>
            </a:r>
            <a:r>
              <a:rPr lang="ru-RU" dirty="0" err="1" smtClean="0"/>
              <a:t>университеті</a:t>
            </a:r>
            <a:r>
              <a:rPr lang="ru-RU" dirty="0" smtClean="0"/>
              <a:t>, 2009. — 362 с.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0165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11480" y="246888"/>
            <a:ext cx="1135684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 Солнечная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радиация является главным источником тепловой энергии почти для всех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природных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процессов, развивающихся в атмосфере и одним из главных климатообразующих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факторов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</a:p>
          <a:p>
            <a:pPr algn="just"/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Раздел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метеорологии, изучающий потоки лучистой энергии в атмосфере называют </a:t>
            </a:r>
            <a:r>
              <a:rPr lang="ru-RU" sz="2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актинометрией</a:t>
            </a:r>
          </a:p>
          <a:p>
            <a:pPr algn="just"/>
            <a:endParaRPr lang="ru-RU" sz="28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80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8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80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8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8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797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1624" y="892937"/>
            <a:ext cx="105156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4000" i="1" dirty="0">
                <a:latin typeface="Arial" panose="020B0604020202020204" pitchFamily="34" charset="0"/>
                <a:cs typeface="Arial" panose="020B0604020202020204" pitchFamily="34" charset="0"/>
              </a:rPr>
              <a:t>Солнечной радиацией </a:t>
            </a:r>
            <a:r>
              <a:rPr lang="ru-RU" sz="40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называется часть лучистой энергии Солнца, проникающая в земную атмосферу в виде электромагнитных волн со скоростью почти 300 000 км/с.</a:t>
            </a:r>
            <a:endParaRPr lang="ru-RU" sz="4000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039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246888"/>
            <a:ext cx="10872216" cy="6464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848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557783"/>
            <a:ext cx="10296144" cy="5394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866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6072" y="329185"/>
            <a:ext cx="1139342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2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Интенсивность </a:t>
            </a:r>
            <a:r>
              <a:rPr lang="ru-RU" sz="2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(энергетическая освещенность) радиации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в системе СИ </a:t>
            </a:r>
            <a:r>
              <a:rPr lang="ru-RU" sz="2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измеряется в </a:t>
            </a:r>
            <a:r>
              <a:rPr lang="ru-RU" sz="2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ваттах на </a:t>
            </a:r>
            <a:r>
              <a:rPr lang="ru-RU" sz="2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м2 (Вт/м2), </a:t>
            </a:r>
            <a:endParaRPr lang="ru-RU" sz="280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ранее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до 1980 г. измерялась в калориях на 1 см2 в минуту (кал/см2/мин). </a:t>
            </a:r>
            <a:endParaRPr 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Сумма радиации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поступающая на единицу площади за тот или иной промежуток времени, </a:t>
            </a:r>
            <a:r>
              <a:rPr lang="ru-RU" sz="2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измеряется </a:t>
            </a:r>
            <a:r>
              <a:rPr lang="ru-RU" sz="2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джоулях </a:t>
            </a:r>
            <a:r>
              <a:rPr lang="ru-RU" sz="2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1м2 (Дж/м2)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или в мегаджоулях на 1м2 (МДж/м2). </a:t>
            </a:r>
            <a:endParaRPr 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Соотношение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между единицами</a:t>
            </a:r>
          </a:p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следующее: </a:t>
            </a:r>
            <a:r>
              <a:rPr lang="ru-RU" sz="2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кал/см2/мин = 698 Вт/м2 = 4,19 . 104 Дж/м2</a:t>
            </a:r>
          </a:p>
        </p:txBody>
      </p:sp>
    </p:spTree>
    <p:extLst>
      <p:ext uri="{BB962C8B-B14F-4D97-AF65-F5344CB8AC3E}">
        <p14:creationId xmlns:p14="http://schemas.microsoft.com/office/powerpoint/2010/main" val="12593330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3504" y="338328"/>
            <a:ext cx="10750296" cy="5838635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Мощность потока солнечной радиации в Международной системе единиц СИ выражается в Вт/м2.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На </a:t>
            </a:r>
            <a:r>
              <a:rPr lang="ru-RU" dirty="0"/>
              <a:t>верхнюю границу атмосферы при среднем расстоянии от Земли до Солнца (на поверхность, перпендикулярную солнечным лучам), </a:t>
            </a:r>
            <a:r>
              <a:rPr lang="ru-RU" dirty="0" smtClean="0"/>
              <a:t>поступает </a:t>
            </a:r>
            <a:r>
              <a:rPr lang="ru-RU" dirty="0"/>
              <a:t>1382 Вт/м2. </a:t>
            </a:r>
            <a:endParaRPr lang="ru-RU" dirty="0" smtClean="0"/>
          </a:p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</a:rPr>
              <a:t>Это величина называется Солнечная </a:t>
            </a:r>
            <a:r>
              <a:rPr lang="ru-RU" b="1" dirty="0">
                <a:solidFill>
                  <a:srgbClr val="C00000"/>
                </a:solidFill>
              </a:rPr>
              <a:t>постоянная </a:t>
            </a:r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sz="1400" b="1" dirty="0">
                <a:solidFill>
                  <a:srgbClr val="C00000"/>
                </a:solidFill>
              </a:rPr>
              <a:t>0</a:t>
            </a:r>
            <a:r>
              <a:rPr lang="en-US" b="1" dirty="0">
                <a:solidFill>
                  <a:srgbClr val="C00000"/>
                </a:solidFill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1453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824" y="822959"/>
            <a:ext cx="10698480" cy="6035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3260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16" y="310895"/>
            <a:ext cx="11274552" cy="6163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0776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77240" y="320040"/>
            <a:ext cx="1106424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Интенсивность инсоляции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вычисляется по формуле:</a:t>
            </a:r>
          </a:p>
          <a:p>
            <a:pPr algn="ctr"/>
            <a:endParaRPr lang="ru-RU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32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ru-RU" sz="3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′ = S*</a:t>
            </a:r>
            <a:r>
              <a:rPr lang="ru-RU" sz="32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</a:t>
            </a:r>
            <a:r>
              <a:rPr lang="ru-RU" sz="3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</a:t>
            </a:r>
          </a:p>
          <a:p>
            <a:endParaRPr lang="ru-RU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где </a:t>
            </a:r>
            <a:r>
              <a:rPr lang="ru-RU" sz="3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S′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- количество тепла в Вт/м2 , получаемое горизонтальной поверхностью; </a:t>
            </a:r>
          </a:p>
          <a:p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- количество тепла в Вт/м2, получаемое перпендикулярной к лучу поверхностью; </a:t>
            </a:r>
          </a:p>
          <a:p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</a:t>
            </a:r>
            <a:r>
              <a:rPr lang="ru-RU" sz="3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- синус высоты солнца. При положении солнца в зените S′ = S. 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6229922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464" y="393191"/>
            <a:ext cx="11411712" cy="6464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3065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184" y="466343"/>
            <a:ext cx="11393424" cy="5888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2474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49223"/>
            <a:ext cx="11301984" cy="5824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8399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493775"/>
            <a:ext cx="10625328" cy="593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9799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536" y="475487"/>
            <a:ext cx="11161776" cy="6044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237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201167"/>
            <a:ext cx="9753600" cy="640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2404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365759"/>
            <a:ext cx="9753600" cy="617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4985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328" y="411479"/>
            <a:ext cx="11503152" cy="635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4909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493775"/>
            <a:ext cx="9753600" cy="597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5901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12" y="438911"/>
            <a:ext cx="10844784" cy="6153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6166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496" y="292607"/>
            <a:ext cx="11064240" cy="6473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7494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438911"/>
            <a:ext cx="9753600" cy="608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9511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557783"/>
            <a:ext cx="9753600" cy="6025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5859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-223837"/>
            <a:ext cx="11027664" cy="699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6648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539495"/>
            <a:ext cx="9753600" cy="6099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4781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73735"/>
            <a:ext cx="11119104" cy="6144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9081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10895"/>
            <a:ext cx="10652760" cy="6345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7256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312" y="448055"/>
            <a:ext cx="11439144" cy="5861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9019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472</Words>
  <Application>Microsoft Office PowerPoint</Application>
  <PresentationFormat>Широкоэкранный</PresentationFormat>
  <Paragraphs>38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Тема Office</vt:lpstr>
      <vt:lpstr>Лекция 2.   РАДИАЦИОННЫЙ РЕЖИМ АТМОСФЕРЫ </vt:lpstr>
      <vt:lpstr>План лекции:</vt:lpstr>
      <vt:lpstr>Литература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1.   ПРЕДМЕТ, ЦЕЛИ И ЗАДАЧИ КУРСА «КЛИМАТОЛОГИЯ И МЕТЕОРОЛОГИЯ</dc:title>
  <dc:creator>Зухра Бухатанова</dc:creator>
  <cp:lastModifiedBy>Наталья Васильева</cp:lastModifiedBy>
  <cp:revision>32</cp:revision>
  <dcterms:created xsi:type="dcterms:W3CDTF">2021-09-07T07:29:21Z</dcterms:created>
  <dcterms:modified xsi:type="dcterms:W3CDTF">2021-09-14T10:40:29Z</dcterms:modified>
</cp:coreProperties>
</file>